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30"/>
  </p:notesMasterIdLst>
  <p:sldIdLst>
    <p:sldId id="291" r:id="rId2"/>
    <p:sldId id="378" r:id="rId3"/>
    <p:sldId id="370" r:id="rId4"/>
    <p:sldId id="371" r:id="rId5"/>
    <p:sldId id="407" r:id="rId6"/>
    <p:sldId id="373" r:id="rId7"/>
    <p:sldId id="374" r:id="rId8"/>
    <p:sldId id="396" r:id="rId9"/>
    <p:sldId id="379" r:id="rId10"/>
    <p:sldId id="377" r:id="rId11"/>
    <p:sldId id="381" r:id="rId12"/>
    <p:sldId id="383" r:id="rId13"/>
    <p:sldId id="398" r:id="rId14"/>
    <p:sldId id="399" r:id="rId15"/>
    <p:sldId id="384" r:id="rId16"/>
    <p:sldId id="400" r:id="rId17"/>
    <p:sldId id="401" r:id="rId18"/>
    <p:sldId id="389" r:id="rId19"/>
    <p:sldId id="390" r:id="rId20"/>
    <p:sldId id="392" r:id="rId21"/>
    <p:sldId id="405" r:id="rId22"/>
    <p:sldId id="403" r:id="rId23"/>
    <p:sldId id="402" r:id="rId24"/>
    <p:sldId id="404" r:id="rId25"/>
    <p:sldId id="387" r:id="rId26"/>
    <p:sldId id="300" r:id="rId27"/>
    <p:sldId id="408" r:id="rId28"/>
    <p:sldId id="267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334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1102" autoAdjust="0"/>
    <p:restoredTop sz="59856" autoAdjust="0"/>
  </p:normalViewPr>
  <p:slideViewPr>
    <p:cSldViewPr>
      <p:cViewPr>
        <p:scale>
          <a:sx n="73" d="100"/>
          <a:sy n="73" d="100"/>
        </p:scale>
        <p:origin x="-176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CC9F5-BB5F-4F4E-A559-54C52B1925D7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9F7DD-E36B-4FB1-9111-918F64701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40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5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8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9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sp>
          <p:nvSpPr>
            <p:cNvPr id="7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450" y="6553200"/>
            <a:ext cx="762000" cy="228600"/>
          </a:xfrm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115CBCE6-4B16-4FCA-96E1-854DBD9D431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35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F62BC-C48B-4513-B4A9-86638C21B7D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06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5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D922B-18E7-4C56-BDD3-B186D195E3A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41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96675-72AE-4D29-857E-72D87F58C7B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08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025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275" y="6556375"/>
            <a:ext cx="762000" cy="228600"/>
          </a:xfrm>
        </p:spPr>
        <p:txBody>
          <a:bodyPr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235ADDFF-E9F4-4A4D-A000-CED9DAB7A1B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01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8229E-C980-4547-84C6-7499FBF3233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107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rtlCol="0" anchor="ctr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1CE03-9278-4BEB-ABCB-09D2504826D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632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4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06F86-7D45-4FC6-9491-D4C2A6E043A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712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3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30776-0EC4-4C7D-822F-708F998D7F6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813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7F973-714F-4316-A241-1D20E579EE2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3394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13FC5-E123-4681-91AE-1FE33E3ECAE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03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38400" y="2286000"/>
            <a:ext cx="62484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cap="small" baseline="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cap="small" baseline="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cap="small" baseline="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BBBB2D77-0B70-4A68-8BDE-0F33435A6D9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1" r:id="rId2"/>
    <p:sldLayoutId id="2147483828" r:id="rId3"/>
    <p:sldLayoutId id="2147483822" r:id="rId4"/>
    <p:sldLayoutId id="2147483823" r:id="rId5"/>
    <p:sldLayoutId id="2147483829" r:id="rId6"/>
    <p:sldLayoutId id="2147483830" r:id="rId7"/>
    <p:sldLayoutId id="2147483824" r:id="rId8"/>
    <p:sldLayoutId id="2147483825" r:id="rId9"/>
    <p:sldLayoutId id="2147483826" r:id="rId10"/>
    <p:sldLayoutId id="2147483831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 cap="small" spc="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457200" indent="-457200" algn="l" rtl="0" eaLnBrk="0" fontAlgn="base" hangingPunct="0">
        <a:spcBef>
          <a:spcPts val="18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ts val="18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rtl="0" eaLnBrk="0" fontAlgn="base" hangingPunct="0">
        <a:spcBef>
          <a:spcPts val="1200"/>
        </a:spcBef>
        <a:spcAft>
          <a:spcPct val="0"/>
        </a:spcAft>
        <a:buClr>
          <a:srgbClr val="D4E336"/>
        </a:buClr>
        <a:buSzPct val="8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rtl="0" eaLnBrk="0" fontAlgn="base" hangingPunct="0">
        <a:spcBef>
          <a:spcPts val="1200"/>
        </a:spcBef>
        <a:spcAft>
          <a:spcPct val="0"/>
        </a:spcAft>
        <a:buClr>
          <a:srgbClr val="0C8228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rtl="0" eaLnBrk="0" fontAlgn="base" hangingPunct="0">
        <a:spcBef>
          <a:spcPts val="1200"/>
        </a:spcBef>
        <a:spcAft>
          <a:spcPct val="0"/>
        </a:spcAft>
        <a:buClr>
          <a:srgbClr val="C0EDA8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835696" y="182789"/>
            <a:ext cx="7128916" cy="71437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5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бюджетного учреждения  здравоохранения «Детская городская поликлиника № 105  Департамента здравоохранения города Москвы»</a:t>
            </a:r>
            <a:endParaRPr lang="ru-RU" sz="15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 bwMode="auto">
          <a:xfrm>
            <a:off x="2071688" y="898525"/>
            <a:ext cx="6570662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>
            <a:noAutofit/>
          </a:bodyPr>
          <a:lstStyle/>
          <a:p>
            <a:pPr marL="457200" indent="-457200" algn="ctr" eaLnBrk="0" hangingPunct="0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Char char=""/>
              <a:defRPr/>
            </a:pP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9738" y="1681164"/>
            <a:ext cx="7434262" cy="5176836"/>
          </a:xfrm>
        </p:spPr>
        <p:txBody>
          <a:bodyPr/>
          <a:lstStyle/>
          <a:p>
            <a:pPr marL="0" indent="0" algn="ctr">
              <a:buNone/>
            </a:pPr>
            <a:endParaRPr lang="ru-RU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Профилактика гриппа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C:\Users\DGP105_227\Downloads\logo_v5-12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17032"/>
            <a:ext cx="637460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39"/>
            <a:ext cx="1835696" cy="149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" y="5148051"/>
            <a:ext cx="183569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3679870"/>
            <a:ext cx="7308305" cy="317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Мутация вируса гриппа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564904"/>
            <a:ext cx="1835696" cy="316835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Существует более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2 000 вариантов вируса гриппа.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7947" y="1340768"/>
            <a:ext cx="7308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1740878"/>
            <a:ext cx="7308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Переходя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одного организма в другой, вирус копирует свою генетическую информацию. И в новой копии могут быть «ошибки», которые приводят к появлению какого-то нового белка на поверхности капсулы микроорганизма. И уже слегка измененная клетка – новый микроорганизм, человек от него уже не защищен.</a:t>
            </a:r>
          </a:p>
        </p:txBody>
      </p:sp>
    </p:spTree>
    <p:extLst>
      <p:ext uri="{BB962C8B-B14F-4D97-AF65-F5344CB8AC3E}">
        <p14:creationId xmlns:p14="http://schemas.microsoft.com/office/powerpoint/2010/main" val="291837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976178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Путь передачи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Больной заразен с первых часов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пятого —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седьмого дня болезни. 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7947" y="1340768"/>
            <a:ext cx="7308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87947" y="1916832"/>
            <a:ext cx="347614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Источником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инфекции является больной человек с явной или стёртой формой болезни, выделяющий вирус с 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кашлем,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чиханием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и т. д.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Характеризуется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аэрозольным (вдыхание мельчайших капель слюны, слизи, которые содержат вирус гриппа) механизмом передачи и чрезвычайно быстрым распространением в виде эпидемий и пандемий. </a:t>
            </a:r>
          </a:p>
        </p:txBody>
      </p:sp>
    </p:spTree>
    <p:extLst>
      <p:ext uri="{BB962C8B-B14F-4D97-AF65-F5344CB8AC3E}">
        <p14:creationId xmlns:p14="http://schemas.microsoft.com/office/powerpoint/2010/main" val="3930291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501008"/>
            <a:ext cx="4912283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болезни</a:t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Инкубационный период составляет от 3 до 24 часов с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момента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заражения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7947" y="1340768"/>
            <a:ext cx="7308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22632" y="1628800"/>
            <a:ext cx="732136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Вирусные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частицы проникают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клеткам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эпителия дыхательных путей, прикрепляются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 ним и с помощью гемагглютинина «впрыскивают» фрагменты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РНК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белки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внутрь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клетки.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РНК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вируса синтезирует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белки и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РНК для новых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вирусов.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Вирусные частицы выходят из клетки с помощью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нейраминидазы.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Развивается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иммунный ответ.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Повреждаются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кровеносные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сосуды и увеличивается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проницаемость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капилляров.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легких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вирусный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белок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уничтожает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макрофаги,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образуя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брешь в защите лёгких от инфекций.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Нарушается структура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нервных волокон.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3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Размножение вируса гриппа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7947" y="1340768"/>
            <a:ext cx="7308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740878"/>
            <a:ext cx="1835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708870"/>
            <a:ext cx="7312061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4825" y="1768177"/>
            <a:ext cx="186812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Вирус гриппа внедряется в клетки мерцательного эпителия дыхательных путей.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Скорость размножения вируса очень высокая.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875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373216"/>
            <a:ext cx="3097520" cy="147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Повреждающее действие вируса гриппа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3946"/>
            <a:ext cx="1835696" cy="1512169"/>
          </a:xfrm>
        </p:spPr>
        <p:txBody>
          <a:bodyPr/>
          <a:lstStyle/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7947" y="1340768"/>
            <a:ext cx="7308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1740878"/>
            <a:ext cx="383858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Повреждаются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кровеносные сосуды и увеличивается  проницаемость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капилляров.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легких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вирусный белок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уничтожает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макрофаги,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образуя брешь в защите лёгких от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инфекций.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Нарушается структура нервных волокон.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00" y="2564904"/>
            <a:ext cx="1835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Инкубационный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период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до 24 часов.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08419"/>
            <a:ext cx="3308662" cy="236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4221088"/>
            <a:ext cx="3296384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068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Клинические проявления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Первоначальные признаки заболевания – высокая температура с ознобом.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7947" y="1340768"/>
            <a:ext cx="7308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 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25" y="1628800"/>
            <a:ext cx="7313375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113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61" y="1709844"/>
            <a:ext cx="7364573" cy="511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Течение гриппа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Грипп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представляет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опасность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из-за развития серьёзных осложнений, особенно у детей, пожилых и ослабленных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людей.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7947" y="1340768"/>
            <a:ext cx="7308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1659" y="4928215"/>
            <a:ext cx="7308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гладком течении болезни симптомы сохраняются 3—5 дней, и больной выздоравливает, но несколько дней сохраняется слабость.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тяжёлых формах гриппа развивается сосудистый 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коллапс, отек мозга,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геморрагический синдром,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присоединяются вторичные бактериальные осложнения. </a:t>
            </a:r>
          </a:p>
        </p:txBody>
      </p:sp>
    </p:spTree>
    <p:extLst>
      <p:ext uri="{BB962C8B-B14F-4D97-AF65-F5344CB8AC3E}">
        <p14:creationId xmlns:p14="http://schemas.microsoft.com/office/powerpoint/2010/main" val="121796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9120"/>
            <a:ext cx="3419872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Диагностика гриппа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Используются лабораторные методы, для которых берётся мазок слизи из носа.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7947" y="1340768"/>
            <a:ext cx="7308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55452" y="1740878"/>
            <a:ext cx="73083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ПЦР наиболее точный метод — выявляет РНК вируса гриппа, результаты анализа готовы в течение 4−6 часов;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иммунофлюоресцентная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реакция — оценка титра антител к вирусу гриппа в сыворотке крови, производится быстрее ПЦР, но даёт меньшую точность;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экспресс-тесты дают результат через 10−40 минут, но ещё меньшую точность: тесты определяют наличие гриппа у 62 % заражённых людей, и в 98 % положительных результатов у людей действительно есть грипп.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509120"/>
            <a:ext cx="3673908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385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717032"/>
            <a:ext cx="4387619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-54834" y="1746041"/>
            <a:ext cx="1835695" cy="324036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Чаще всего летальные исходы при гриппе наблюдаются среди детей младше 2 лет и пожилых людей старше 65 лет.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557808"/>
            <a:ext cx="68580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Осложнения гриппа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3569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9049" y="1672726"/>
            <a:ext cx="730830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Вирус гриппа оказывает выраженное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токсическое действие на сосуды,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способен подавлять иммунитет, разрушает тканевые барьеры, облегчая тем самым агрессию тканей патогенной флорой.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Осложнения: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поражение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нижних дыхательных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путей;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ССС;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центральной и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периферической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нервной системы;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органов чувств;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МПС.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7"/>
            <a:ext cx="4427984" cy="371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-54834" y="1746041"/>
            <a:ext cx="1835695" cy="324036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Признаки осложнений при гриппе, при которых необходима срочная медицинская помощь: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557808"/>
            <a:ext cx="68580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Когда вызывать скорую?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3569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9049" y="1672726"/>
            <a:ext cx="73083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появилась одышка, при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кашле боль в области боковых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рёбер;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откашливаемая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мокрота розового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цвета;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потере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сознания;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высокая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температура не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снижается;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если температура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тела снизилась,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затем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поднялась</a:t>
            </a:r>
          </a:p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 38℃ и выше.</a:t>
            </a:r>
          </a:p>
        </p:txBody>
      </p:sp>
    </p:spTree>
    <p:extLst>
      <p:ext uri="{BB962C8B-B14F-4D97-AF65-F5344CB8AC3E}">
        <p14:creationId xmlns:p14="http://schemas.microsoft.com/office/powerpoint/2010/main" val="34067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9000"/>
            <a:ext cx="7308304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такое грипп?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оценкам ВОЗ, ежегодные эпидемии гриппа приводят к 3−5 миллионам случаев тяжелой болезни и к 390−650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смертей,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РФ – 14,5 тыс.</a:t>
            </a: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780376"/>
            <a:ext cx="73083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Грипп — острое инфекционное заболевание дыхательных путей, вызываемое вирусом гриппа. Входит в группу острых респираторных вирусных инфекций (ОРВИ). Периодически распространяется в виде эпидемий и пандемий.</a:t>
            </a:r>
          </a:p>
          <a:p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2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8" y="1672726"/>
            <a:ext cx="7289252" cy="518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-42813" y="1672726"/>
            <a:ext cx="1835695" cy="3240361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отличие от других ОРВИ, для гриппа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существует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специфическая терапия (назначается при установленном диагнозе в первые 48 часов болезни):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осельтамивир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занамивир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римантадин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  <a:p>
            <a:pPr marL="0" indent="0">
              <a:lnSpc>
                <a:spcPct val="150000"/>
              </a:lnSpc>
              <a:buNone/>
            </a:pPr>
            <a:endParaRPr lang="ru-RU" sz="1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557808"/>
            <a:ext cx="68580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Лечение гриппа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3569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9049" y="1672726"/>
            <a:ext cx="7308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Чаще всего инфекция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гриппа проходит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сама.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случае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заболевания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необходим: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постельный режим;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бильное питье;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жаропонижающие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37139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357747"/>
            <a:ext cx="2539590" cy="150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94" y="3645024"/>
            <a:ext cx="2137420" cy="138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72726"/>
            <a:ext cx="2401821" cy="139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1" y="1700808"/>
            <a:ext cx="1835695" cy="324036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 применении ингибиторов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нейраминидазы высокий риск побочных эффектов – нарушения ЖКТ, нарушения нервной системы и психики. 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557808"/>
            <a:ext cx="68580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Лечение гриппа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3569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9049" y="1672726"/>
            <a:ext cx="52467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Осельтамивир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(ингибитор 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эффективен в отношении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гриппа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и В, разрешен к применению у детей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старше 1 года, средняя стоимость 500 руб.</a:t>
            </a:r>
          </a:p>
          <a:p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Занамивир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(ингибитор </a:t>
            </a:r>
            <a:r>
              <a:rPr lang="en-US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эффективен в отношении гриппа А и В, разрешен к применению у детей старше 5 лет, средняя стоимость 1100 руб.</a:t>
            </a:r>
          </a:p>
          <a:p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Римантадин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(ингибитор М2)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эффективен в отношении гриппа А, разрешен к применению с 7 лет, средняя стоимость 150 руб.</a:t>
            </a:r>
          </a:p>
        </p:txBody>
      </p:sp>
    </p:spTree>
    <p:extLst>
      <p:ext uri="{BB962C8B-B14F-4D97-AF65-F5344CB8AC3E}">
        <p14:creationId xmlns:p14="http://schemas.microsoft.com/office/powerpoint/2010/main" val="396369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79226"/>
            <a:ext cx="493204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-54834" y="1746041"/>
            <a:ext cx="5058882" cy="5111959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Изоляция больных гриппом.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помещении проводится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влажная уборка с применением любого дезинфицирующего средства.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дезинфекции воздуха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используется ультрафиолетовое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облучение, аэрозольные дезинфекторы 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очистители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воздуха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557808"/>
            <a:ext cx="68580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Профилактика гриппа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3569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05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700809"/>
            <a:ext cx="7388629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-54834" y="1746041"/>
            <a:ext cx="1835695" cy="324036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Рациональное питание укрепляет организм!</a:t>
            </a:r>
            <a:endParaRPr lang="ru-RU" sz="1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557808"/>
            <a:ext cx="68580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Профилактика гриппа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3569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" y="5145414"/>
            <a:ext cx="1764581" cy="171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3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716016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-54834" y="1746041"/>
            <a:ext cx="1835695" cy="324036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Вакцина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обеспечивает защиту даже в том случае, если 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циркулирующие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вирусы не соответствуют в точности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антигенам в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вакцине.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557808"/>
            <a:ext cx="68580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Специфическая профилактика гриппа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3569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9048" y="1672726"/>
            <a:ext cx="734495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Первая вакцина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гриппа была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разработана в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США в начале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1940-х и испытана на солдатах, воевавших во Второй мировой войне.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рекомендует ежегодную вакцинацию для следующих групп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населения: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беременные женщины;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возрасте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месяцев до 18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лет;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люди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старше 65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лет;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люди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хроническими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нарушениями здоровья;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аботники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здравоохранения.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3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75515"/>
            <a:ext cx="2376264" cy="198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34" y="4628768"/>
            <a:ext cx="4896544" cy="221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-36646" y="1708067"/>
            <a:ext cx="1835695" cy="3240361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период вакцинации надо избегать переохлаждения,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контактов с больными людьми,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употреблять в пищу аллергенные продукты.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557808"/>
            <a:ext cx="68580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Вакцина против гриппа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3569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9049" y="1672726"/>
            <a:ext cx="7308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9048" y="1708067"/>
            <a:ext cx="73449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Европейское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агенство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 лекарственным средствам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основе наблюдений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ВОЗ на мартовском совещании утвердило рекомендации по составу вакцин от гриппа на 2019-2020 эпидемический сезон.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Производители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вакцин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сезона 2019–2020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гг.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должны включать штаммы вируса: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A/Brisbane/02/2018 (H1N1)pdm09-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подобный вирус;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A/Kansas/14/2017 (H3N2)-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подобный вирус;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вирус типа 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B/Colorado/06/2017 (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линия 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B/Victoria/2/87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вирус типа 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B/Phuket/3073/2013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(для четырехвалентной вакцины)</a:t>
            </a:r>
            <a:r>
              <a:rPr lang="en-US" sz="1600" dirty="0" smtClean="0"/>
              <a:t>.</a:t>
            </a:r>
            <a:endParaRPr lang="en-US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80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Современная вакцинация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16832"/>
            <a:ext cx="1835696" cy="407707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Вакцина против гриппа для детей не содержит консервантов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3569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27421"/>
            <a:ext cx="4499992" cy="513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700808"/>
            <a:ext cx="28083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Астронавт 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NASA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Скотт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Кели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вводит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себе прививку от гриппа,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находяcь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на борту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МКС.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90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Безопасная вакцинация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16832"/>
            <a:ext cx="1835696" cy="407707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вакцинации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заболеваемость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гриппом в России снизилась более, чем в 80 раз!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7308303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3569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024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7308304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75" y="228600"/>
            <a:ext cx="7286625" cy="11430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4000" b="1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Профилактика</a:t>
            </a:r>
            <a:br>
              <a:rPr lang="ru-RU" sz="4000" b="1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основа медицины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83569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3119150"/>
            <a:ext cx="183569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ts val="1200"/>
              </a:spcBef>
              <a:defRPr/>
            </a:pP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1700808"/>
            <a:ext cx="18356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Подробная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сайте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dgpn105.ru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История гриппа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708920"/>
            <a:ext cx="1835696" cy="15121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Гиппократ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(около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460-370 гг. до н.э.)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о. Кос, древняя Греция.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700808"/>
            <a:ext cx="7308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412 г.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 н.э.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Гиппократом 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был описан случай заболевания, которое отличалось высокой степенью заразности и проявлялось лихорадкой, болью в мышцах и костях, общими катаральными явлениями (кашель, насморк, першение в горле).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01137"/>
            <a:ext cx="7308304" cy="395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722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55135"/>
            <a:ext cx="7308304" cy="340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История гриппа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Настоящим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бедствием стали случаи заболеваний массового характера – так называемые пандемии, проходящие с 1580 года до конца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VIII века примерно раз в 20-30 лет. 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1700808"/>
            <a:ext cx="7308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Одной из самых страшных пандемий является произошедшая в конце I мировой войны «испанка». В течение 18 месяцев (1918-1919) было заражено более 20% населения планеты, из которых около 80 мл человек погибло. Родиной «испанского» гриппа считают Китай, но в газетах Испании появились первые упоминания о массовом распространении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заболевания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отсюда и название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14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Испанка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Испанка унесла жизни 3% жителей планеты, поражая в основном здоровый людей 30-40 лет.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России погибло около 300 000 человек.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Индии больше всего умерших от испанки – 18,5 млн.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772816"/>
            <a:ext cx="73083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1997 г. Институт Молекулярной Патологии Армии США (AFIP) получил образец вируса 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H1N1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1918 года из трупа коренной жительницы Аляски,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умершей от испанки и захороненной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вечной мерзлоте 80 лет назад. Этот образец позволил учёным в октябре 2002 года воссоздать генную структуру вируса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1918 года. Этот вирус на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сегодняшний день хранится в нескольких лабораториях.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19585"/>
            <a:ext cx="7308304" cy="283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443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33292"/>
            <a:ext cx="7308304" cy="522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История открытия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Микроорганизм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впоследствии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получил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название вируса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гриппа - тип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Происходит от французского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grippe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«схватывать».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222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32025"/>
            <a:ext cx="4680520" cy="352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Типы вирусов гриппа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сегодняшний день свойства всех трех типов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вируса гриппа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хорошо изучены. </a:t>
            </a:r>
            <a:r>
              <a:rPr lang="ru-RU" sz="2000" dirty="0">
                <a:solidFill>
                  <a:srgbClr val="FF0000"/>
                </a:solidFill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5" y="1700808"/>
            <a:ext cx="44766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1940 году американский физиолог, вирусолог и эпидемиолог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Томас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Френсис (1900-1969) выделил вирус гриппа 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1700807"/>
            <a:ext cx="2595411" cy="23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5" y="2900586"/>
            <a:ext cx="4476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1947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Ричард Тейлор</a:t>
            </a:r>
          </a:p>
          <a:p>
            <a:pPr lvl="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выделил вирус гриппа С.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77073"/>
            <a:ext cx="3779912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303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Многообразие вирусов гриппа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Грипп А поражает свиней, птиц, хорьков и даже лошадей. Вирусы гриппа В и С могут размножаться только в организме человека.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7"/>
            <a:ext cx="7308304" cy="518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107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700808"/>
            <a:ext cx="7324288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738" y="0"/>
            <a:ext cx="7434262" cy="17008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вируса гриппа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1835696" cy="15121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Эпидемическое значение для людей имеют вирусы,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содержащие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три подтипа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H1,H2,H3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два подтипа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N1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N2.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3569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24238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_Mod_theme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Theme_Mod_theme</Template>
  <TotalTime>13852</TotalTime>
  <Words>1120</Words>
  <Application>Microsoft Office PowerPoint</Application>
  <PresentationFormat>Экран (4:3)</PresentationFormat>
  <Paragraphs>215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Theme_Mod_theme</vt:lpstr>
      <vt:lpstr>Государственное бюджетного учреждения  здравоохранения «Детская городская поликлиника № 105  Департамента здравоохранения города Москвы»</vt:lpstr>
      <vt:lpstr>Что такое грипп? </vt:lpstr>
      <vt:lpstr>История гриппа </vt:lpstr>
      <vt:lpstr>История гриппа </vt:lpstr>
      <vt:lpstr>Испанка </vt:lpstr>
      <vt:lpstr>История открытия</vt:lpstr>
      <vt:lpstr>Типы вирусов гриппа</vt:lpstr>
      <vt:lpstr>Многообразие вирусов гриппа </vt:lpstr>
      <vt:lpstr>Структура вируса гриппа</vt:lpstr>
      <vt:lpstr>Мутация вируса гриппа</vt:lpstr>
      <vt:lpstr>Путь передачи</vt:lpstr>
      <vt:lpstr>Развитие болезни </vt:lpstr>
      <vt:lpstr>Размножение вируса гриппа</vt:lpstr>
      <vt:lpstr>Повреждающее действие вируса гриппа </vt:lpstr>
      <vt:lpstr>Клинические проявления</vt:lpstr>
      <vt:lpstr>Течение гриппа</vt:lpstr>
      <vt:lpstr>Диагностика гриппа</vt:lpstr>
      <vt:lpstr>Осложнения гриппа</vt:lpstr>
      <vt:lpstr>Когда вызывать скорую?</vt:lpstr>
      <vt:lpstr>Лечение гриппа</vt:lpstr>
      <vt:lpstr>Лечение гриппа</vt:lpstr>
      <vt:lpstr>Профилактика гриппа</vt:lpstr>
      <vt:lpstr>Профилактика гриппа</vt:lpstr>
      <vt:lpstr>Специфическая профилактика гриппа</vt:lpstr>
      <vt:lpstr>Вакцина против гриппа</vt:lpstr>
      <vt:lpstr>Современная вакцинация</vt:lpstr>
      <vt:lpstr>Безопасная вакцинация</vt:lpstr>
      <vt:lpstr>Профилактика – основа медицины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ЗДОРОВЬЯ ДЛЯ ДЕТЕЙ</dc:title>
  <dc:creator>Лера</dc:creator>
  <cp:lastModifiedBy>DGP105_227</cp:lastModifiedBy>
  <cp:revision>746</cp:revision>
  <dcterms:created xsi:type="dcterms:W3CDTF">2011-02-03T13:02:38Z</dcterms:created>
  <dcterms:modified xsi:type="dcterms:W3CDTF">2019-08-27T11:27:36Z</dcterms:modified>
</cp:coreProperties>
</file>